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32404050" cy="432054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29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60"/>
  </p:normalViewPr>
  <p:slideViewPr>
    <p:cSldViewPr>
      <p:cViewPr>
        <p:scale>
          <a:sx n="32" d="100"/>
          <a:sy n="32" d="100"/>
        </p:scale>
        <p:origin x="1584" y="144"/>
      </p:cViewPr>
      <p:guideLst>
        <p:guide orient="horz" pos="13608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7"/>
            <a:ext cx="27543443" cy="9261158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29/09/2020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29/09/2020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7" y="27763479"/>
            <a:ext cx="27543443" cy="858107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7" y="18312295"/>
            <a:ext cx="27543443" cy="945117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29/09/2020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620203" y="10081269"/>
            <a:ext cx="14311789" cy="285135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472060" y="10081269"/>
            <a:ext cx="14311789" cy="285135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29/09/2020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9671212"/>
            <a:ext cx="14317416" cy="40305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3" y="13701713"/>
            <a:ext cx="14317416" cy="248931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09" y="9671212"/>
            <a:ext cx="14323040" cy="40305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09" y="13701713"/>
            <a:ext cx="14323040" cy="248931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29/09/2020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29/09/2020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29/09/2020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5"/>
            <a:ext cx="10660709" cy="73209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3" y="1720224"/>
            <a:ext cx="18114764" cy="368746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5" y="9041139"/>
            <a:ext cx="10660709" cy="295536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29/09/2020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0"/>
            <a:ext cx="19442430" cy="35704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3"/>
            <a:ext cx="19442430" cy="259232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33814229"/>
            <a:ext cx="19442430" cy="507063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29/09/2020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29/09/2020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92937" y="1730229"/>
            <a:ext cx="7290911" cy="36864608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620203" y="1730229"/>
            <a:ext cx="21332666" cy="36864608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9F07-665A-4C1B-AE65-D5057BA43737}" type="datetimeFigureOut">
              <a:rPr lang="pt-BR" smtClean="0"/>
              <a:pPr/>
              <a:t>29/09/2020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9"/>
            <a:ext cx="29163645" cy="285135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4" y="40045014"/>
            <a:ext cx="7560945" cy="230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E9F07-665A-4C1B-AE65-D5057BA43737}" type="datetimeFigureOut">
              <a:rPr lang="pt-BR" smtClean="0"/>
              <a:pPr/>
              <a:t>29/09/2020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4"/>
            <a:ext cx="10261283" cy="230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4" y="40045014"/>
            <a:ext cx="7560945" cy="230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FC288-B41F-4A81-938C-5887386900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3934"/>
            <a:ext cx="32315014" cy="16397306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72464" y="6388150"/>
            <a:ext cx="30787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/>
              <a:t>	TÍTULO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92312" y="7993188"/>
            <a:ext cx="307875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5400" b="1" dirty="0"/>
              <a:t>Fulano FF</a:t>
            </a:r>
            <a:r>
              <a:rPr lang="pt-BR" sz="5400" b="1" baseline="30000" dirty="0"/>
              <a:t>1</a:t>
            </a:r>
            <a:r>
              <a:rPr lang="pt-BR" sz="5400" b="1" dirty="0"/>
              <a:t>, Fulano FC</a:t>
            </a:r>
            <a:r>
              <a:rPr lang="pt-BR" sz="5400" b="1" baseline="30000" dirty="0"/>
              <a:t>2</a:t>
            </a:r>
            <a:r>
              <a:rPr lang="pt-BR" sz="5400" b="1" dirty="0"/>
              <a:t>, Fulano FD</a:t>
            </a:r>
            <a:r>
              <a:rPr lang="pt-BR" sz="5400" b="1" baseline="30000" dirty="0"/>
              <a:t>2</a:t>
            </a:r>
          </a:p>
          <a:p>
            <a:pPr algn="ctr"/>
            <a:r>
              <a:rPr lang="pt-BR" sz="3600" dirty="0"/>
              <a:t>1 - Fisioterapeuta graduado na Faculdade de Ciências Médicas e da Saúde de Juiz de Fora – Suprema.</a:t>
            </a:r>
          </a:p>
          <a:p>
            <a:pPr algn="ctr"/>
            <a:r>
              <a:rPr lang="pt-BR" sz="3600" dirty="0"/>
              <a:t>2. Docente da Faculdade de Ciências Médicas e da Saúde de Juiz de Fora – Suprema</a:t>
            </a:r>
          </a:p>
          <a:p>
            <a:pPr marL="342900" indent="-342900">
              <a:buAutoNum type="arabicPeriod"/>
            </a:pPr>
            <a:endParaRPr lang="pt-BR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224" y="42124980"/>
            <a:ext cx="32403825" cy="769441"/>
          </a:xfrm>
          <a:prstGeom prst="rect">
            <a:avLst/>
          </a:prstGeom>
          <a:solidFill>
            <a:srgbClr val="31296F"/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sz="4400" b="1" dirty="0" err="1">
                <a:solidFill>
                  <a:schemeClr val="bg1"/>
                </a:solidFill>
              </a:rPr>
              <a:t>Email</a:t>
            </a:r>
            <a:r>
              <a:rPr lang="pt-BR" sz="4400" b="1" dirty="0">
                <a:solidFill>
                  <a:schemeClr val="bg1"/>
                </a:solidFill>
              </a:rPr>
              <a:t> do  apresentador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487" y="166963"/>
            <a:ext cx="32403825" cy="769441"/>
          </a:xfrm>
          <a:prstGeom prst="rect">
            <a:avLst/>
          </a:prstGeom>
          <a:solidFill>
            <a:srgbClr val="31296F"/>
          </a:solidFill>
        </p:spPr>
        <p:txBody>
          <a:bodyPr wrap="square" rtlCol="0">
            <a:spAutoFit/>
          </a:bodyPr>
          <a:lstStyle/>
          <a:p>
            <a:r>
              <a:rPr lang="pt-BR" sz="4400" b="1" dirty="0" err="1">
                <a:solidFill>
                  <a:schemeClr val="bg1"/>
                </a:solidFill>
              </a:rPr>
              <a:t>www.suprematresrios.com.br</a:t>
            </a:r>
            <a:endParaRPr lang="pt-BR" sz="4400" b="1" dirty="0">
              <a:solidFill>
                <a:schemeClr val="bg1"/>
              </a:solidFill>
            </a:endParaRPr>
          </a:p>
        </p:txBody>
      </p:sp>
      <p:pic>
        <p:nvPicPr>
          <p:cNvPr id="28" name="Imagem 3">
            <a:extLst>
              <a:ext uri="{FF2B5EF4-FFF2-40B4-BE49-F238E27FC236}">
                <a16:creationId xmlns:a16="http://schemas.microsoft.com/office/drawing/2014/main" id="{54E637BF-B5BA-FB4C-B8FA-AEC02993A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393" y="32883952"/>
            <a:ext cx="11449050" cy="888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BE631ADD-7F9B-0445-A8C4-C856B60C0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7655" y="297110"/>
            <a:ext cx="10088739" cy="6541916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D835E789-BF3B-4F48-AC39-06D1F118E0BC}"/>
              </a:ext>
            </a:extLst>
          </p:cNvPr>
          <p:cNvSpPr/>
          <p:nvPr/>
        </p:nvSpPr>
        <p:spPr>
          <a:xfrm>
            <a:off x="360360" y="10853125"/>
            <a:ext cx="15409615" cy="1193881"/>
          </a:xfrm>
          <a:prstGeom prst="rect">
            <a:avLst/>
          </a:prstGeom>
          <a:solidFill>
            <a:srgbClr val="31296F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INTRODUÇÃO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46D47F2-6D5E-E64D-B978-4D1579427848}"/>
              </a:ext>
            </a:extLst>
          </p:cNvPr>
          <p:cNvSpPr/>
          <p:nvPr/>
        </p:nvSpPr>
        <p:spPr>
          <a:xfrm>
            <a:off x="360361" y="18400914"/>
            <a:ext cx="15409615" cy="1193881"/>
          </a:xfrm>
          <a:prstGeom prst="rect">
            <a:avLst/>
          </a:prstGeom>
          <a:solidFill>
            <a:srgbClr val="31296F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MÉTODOS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93CAC952-5BA7-414F-8A9A-63582B32A975}"/>
              </a:ext>
            </a:extLst>
          </p:cNvPr>
          <p:cNvSpPr/>
          <p:nvPr/>
        </p:nvSpPr>
        <p:spPr>
          <a:xfrm>
            <a:off x="16678512" y="29163540"/>
            <a:ext cx="15409615" cy="1193881"/>
          </a:xfrm>
          <a:prstGeom prst="rect">
            <a:avLst/>
          </a:prstGeom>
          <a:solidFill>
            <a:srgbClr val="31296F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CONCLUSÃO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D9023E59-27D9-834D-9124-A48F5E665715}"/>
              </a:ext>
            </a:extLst>
          </p:cNvPr>
          <p:cNvSpPr/>
          <p:nvPr/>
        </p:nvSpPr>
        <p:spPr>
          <a:xfrm>
            <a:off x="359372" y="14563639"/>
            <a:ext cx="15409615" cy="1193881"/>
          </a:xfrm>
          <a:prstGeom prst="rect">
            <a:avLst/>
          </a:prstGeom>
          <a:solidFill>
            <a:srgbClr val="31296F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364DD6CF-33B2-8347-9091-E105CE2B5BF3}"/>
              </a:ext>
            </a:extLst>
          </p:cNvPr>
          <p:cNvSpPr/>
          <p:nvPr/>
        </p:nvSpPr>
        <p:spPr>
          <a:xfrm>
            <a:off x="393860" y="29151965"/>
            <a:ext cx="15409614" cy="1193881"/>
          </a:xfrm>
          <a:prstGeom prst="rect">
            <a:avLst/>
          </a:prstGeom>
          <a:solidFill>
            <a:srgbClr val="31296F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2D99EC6-43A1-C540-A3D6-30E0F31DFCDC}"/>
              </a:ext>
            </a:extLst>
          </p:cNvPr>
          <p:cNvSpPr/>
          <p:nvPr/>
        </p:nvSpPr>
        <p:spPr>
          <a:xfrm>
            <a:off x="359371" y="16116485"/>
            <a:ext cx="154096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/>
              <a:t>O objetivo do presente estudo foi verificar por meio de uma revisão sistemática .........................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DFD13523-47CA-8348-B5FF-6130EEA82DC0}"/>
              </a:ext>
            </a:extLst>
          </p:cNvPr>
          <p:cNvSpPr/>
          <p:nvPr/>
        </p:nvSpPr>
        <p:spPr>
          <a:xfrm>
            <a:off x="360361" y="19946516"/>
            <a:ext cx="15409615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4800" dirty="0"/>
              <a:t>Os autores deverão inserir neste tópico:</a:t>
            </a:r>
          </a:p>
          <a:p>
            <a:pPr>
              <a:defRPr/>
            </a:pPr>
            <a:endParaRPr lang="pt-BR" sz="4800" dirty="0"/>
          </a:p>
          <a:p>
            <a:pPr marL="685800" indent="-685800" algn="just">
              <a:buFont typeface="Wingdings" panose="05000000000000000000" pitchFamily="2" charset="2"/>
              <a:buChar char="v"/>
              <a:defRPr/>
            </a:pPr>
            <a:r>
              <a:rPr lang="pt-BR" sz="4800" dirty="0"/>
              <a:t>as bases de dados consultadas;</a:t>
            </a:r>
          </a:p>
          <a:p>
            <a:pPr marL="685800" indent="-685800" algn="just">
              <a:buFont typeface="Wingdings" panose="05000000000000000000" pitchFamily="2" charset="2"/>
              <a:buChar char="v"/>
              <a:defRPr/>
            </a:pPr>
            <a:r>
              <a:rPr lang="pt-BR" sz="4800" dirty="0"/>
              <a:t>as palavras-chave que foram  utilizadas como estratégia de  busca;</a:t>
            </a:r>
          </a:p>
          <a:p>
            <a:pPr marL="685800" indent="-685800" algn="just">
              <a:buFont typeface="Wingdings" panose="05000000000000000000" pitchFamily="2" charset="2"/>
              <a:buChar char="v"/>
              <a:defRPr/>
            </a:pPr>
            <a:r>
              <a:rPr lang="pt-BR" sz="4800" dirty="0"/>
              <a:t>os desenhos de estudo que foram incluídos, bem como os critérios de inclusão e exclusão que foram utilizados para seleção dos estudos elegíveis;</a:t>
            </a:r>
          </a:p>
          <a:p>
            <a:pPr algn="just">
              <a:defRPr/>
            </a:pPr>
            <a:endParaRPr lang="pt-BR" sz="4800" dirty="0"/>
          </a:p>
          <a:p>
            <a:pPr algn="just">
              <a:defRPr/>
            </a:pPr>
            <a:r>
              <a:rPr lang="pt-BR" sz="4800" dirty="0" err="1"/>
              <a:t>Obs</a:t>
            </a:r>
            <a:r>
              <a:rPr lang="pt-BR" sz="4800" dirty="0"/>
              <a:t>: a escala PRISMA deve ser utilizada para melhorar o relato da revisão. A mesma também deverá ser mencionada nos métodos.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ED0B2379-4067-874B-8CD2-9F8F7FD7F8F5}"/>
              </a:ext>
            </a:extLst>
          </p:cNvPr>
          <p:cNvSpPr/>
          <p:nvPr/>
        </p:nvSpPr>
        <p:spPr>
          <a:xfrm>
            <a:off x="393860" y="30575628"/>
            <a:ext cx="153761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4800" dirty="0"/>
              <a:t>Os autores deverão inserir neste tópico:</a:t>
            </a:r>
          </a:p>
          <a:p>
            <a:pPr>
              <a:defRPr/>
            </a:pPr>
            <a:endParaRPr lang="pt-BR" sz="4800" dirty="0"/>
          </a:p>
          <a:p>
            <a:pPr marL="685800" indent="-685800">
              <a:buFont typeface="Wingdings" panose="05000000000000000000" pitchFamily="2" charset="2"/>
              <a:buChar char="v"/>
              <a:defRPr/>
            </a:pPr>
            <a:r>
              <a:rPr lang="pt-BR" sz="4800" dirty="0"/>
              <a:t> Fluxograma da busca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FFE17E12-9F9A-3B4B-869D-9E16E6E817B5}"/>
              </a:ext>
            </a:extLst>
          </p:cNvPr>
          <p:cNvSpPr/>
          <p:nvPr/>
        </p:nvSpPr>
        <p:spPr>
          <a:xfrm>
            <a:off x="16678513" y="10849941"/>
            <a:ext cx="15409614" cy="1193881"/>
          </a:xfrm>
          <a:prstGeom prst="rect">
            <a:avLst/>
          </a:prstGeom>
          <a:solidFill>
            <a:srgbClr val="31296F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4ADCCCF1-93A9-8642-93F2-CF634798C6AE}"/>
              </a:ext>
            </a:extLst>
          </p:cNvPr>
          <p:cNvSpPr/>
          <p:nvPr/>
        </p:nvSpPr>
        <p:spPr>
          <a:xfrm>
            <a:off x="16679756" y="12305136"/>
            <a:ext cx="1540961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  <a:defRPr/>
            </a:pPr>
            <a:r>
              <a:rPr lang="pt-BR" sz="4800" dirty="0"/>
              <a:t>Resumo da tabela contendo o sumário dos estudos (quando possível). Quando não for possível inserir a tabela, acrescente dados numéricos como número de participantes envolvidos nos estudos encontrados, principais resultados (incluir valores de significância estatística, risco relativo, etc.)</a:t>
            </a: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FF063963-B807-D549-B387-A06788D0A983}"/>
              </a:ext>
            </a:extLst>
          </p:cNvPr>
          <p:cNvSpPr/>
          <p:nvPr/>
        </p:nvSpPr>
        <p:spPr>
          <a:xfrm>
            <a:off x="16678511" y="37228908"/>
            <a:ext cx="15409615" cy="1193881"/>
          </a:xfrm>
          <a:prstGeom prst="rect">
            <a:avLst/>
          </a:prstGeom>
          <a:solidFill>
            <a:srgbClr val="31296F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REFERÊNCIAS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C9686FEC-F21B-7342-8342-E492DF18C7B8}"/>
              </a:ext>
            </a:extLst>
          </p:cNvPr>
          <p:cNvSpPr/>
          <p:nvPr/>
        </p:nvSpPr>
        <p:spPr>
          <a:xfrm>
            <a:off x="16678511" y="38808105"/>
            <a:ext cx="154096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/>
              <a:t>Na área da saúde usar normas do ICMJE. </a:t>
            </a:r>
            <a:r>
              <a:rPr lang="pt-BR" sz="4800" u="sng" dirty="0"/>
              <a:t>Incluir apenas se exigido pelo evento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F8E523E0-A34C-6547-BB2D-26DB42E767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368" b="15699"/>
          <a:stretch/>
        </p:blipFill>
        <p:spPr>
          <a:xfrm>
            <a:off x="20882319" y="1572031"/>
            <a:ext cx="11305848" cy="4262127"/>
          </a:xfrm>
          <a:prstGeom prst="rect">
            <a:avLst/>
          </a:prstGeom>
        </p:spPr>
      </p:pic>
      <p:graphicFrame>
        <p:nvGraphicFramePr>
          <p:cNvPr id="38" name="Tabela 41">
            <a:extLst>
              <a:ext uri="{FF2B5EF4-FFF2-40B4-BE49-F238E27FC236}">
                <a16:creationId xmlns:a16="http://schemas.microsoft.com/office/drawing/2014/main" id="{282C358D-A458-C542-84A0-05B310066D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633460"/>
              </p:ext>
            </p:extLst>
          </p:nvPr>
        </p:nvGraphicFramePr>
        <p:xfrm>
          <a:off x="16763568" y="18810176"/>
          <a:ext cx="15409615" cy="708490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81923">
                  <a:extLst>
                    <a:ext uri="{9D8B030D-6E8A-4147-A177-3AD203B41FA5}">
                      <a16:colId xmlns:a16="http://schemas.microsoft.com/office/drawing/2014/main" val="3402073544"/>
                    </a:ext>
                  </a:extLst>
                </a:gridCol>
                <a:gridCol w="3081923">
                  <a:extLst>
                    <a:ext uri="{9D8B030D-6E8A-4147-A177-3AD203B41FA5}">
                      <a16:colId xmlns:a16="http://schemas.microsoft.com/office/drawing/2014/main" val="3132856332"/>
                    </a:ext>
                  </a:extLst>
                </a:gridCol>
                <a:gridCol w="3081923">
                  <a:extLst>
                    <a:ext uri="{9D8B030D-6E8A-4147-A177-3AD203B41FA5}">
                      <a16:colId xmlns:a16="http://schemas.microsoft.com/office/drawing/2014/main" val="1157733188"/>
                    </a:ext>
                  </a:extLst>
                </a:gridCol>
                <a:gridCol w="3081923">
                  <a:extLst>
                    <a:ext uri="{9D8B030D-6E8A-4147-A177-3AD203B41FA5}">
                      <a16:colId xmlns:a16="http://schemas.microsoft.com/office/drawing/2014/main" val="3922185078"/>
                    </a:ext>
                  </a:extLst>
                </a:gridCol>
                <a:gridCol w="3081923">
                  <a:extLst>
                    <a:ext uri="{9D8B030D-6E8A-4147-A177-3AD203B41FA5}">
                      <a16:colId xmlns:a16="http://schemas.microsoft.com/office/drawing/2014/main" val="2331109871"/>
                    </a:ext>
                  </a:extLst>
                </a:gridCol>
              </a:tblGrid>
              <a:tr h="1180818">
                <a:tc>
                  <a:txBody>
                    <a:bodyPr/>
                    <a:lstStyle/>
                    <a:p>
                      <a:pPr algn="ctr"/>
                      <a:r>
                        <a:rPr lang="pt-BR" sz="4800" dirty="0"/>
                        <a:t>Estudo</a:t>
                      </a:r>
                    </a:p>
                  </a:txBody>
                  <a:tcPr>
                    <a:solidFill>
                      <a:srgbClr val="3129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800" dirty="0"/>
                        <a:t>Amostra</a:t>
                      </a:r>
                    </a:p>
                  </a:txBody>
                  <a:tcPr>
                    <a:solidFill>
                      <a:srgbClr val="3129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800" dirty="0"/>
                        <a:t>Métodos</a:t>
                      </a:r>
                    </a:p>
                  </a:txBody>
                  <a:tcPr>
                    <a:solidFill>
                      <a:srgbClr val="3129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800" dirty="0"/>
                        <a:t>Resultados</a:t>
                      </a:r>
                    </a:p>
                  </a:txBody>
                  <a:tcPr>
                    <a:solidFill>
                      <a:srgbClr val="3129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800" dirty="0"/>
                        <a:t>Conclusão</a:t>
                      </a:r>
                    </a:p>
                  </a:txBody>
                  <a:tcPr>
                    <a:solidFill>
                      <a:srgbClr val="3129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915761"/>
                  </a:ext>
                </a:extLst>
              </a:tr>
              <a:tr h="1180818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390979"/>
                  </a:ext>
                </a:extLst>
              </a:tr>
              <a:tr h="1180818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736562"/>
                  </a:ext>
                </a:extLst>
              </a:tr>
              <a:tr h="1180818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962333"/>
                  </a:ext>
                </a:extLst>
              </a:tr>
              <a:tr h="1180818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829469"/>
                  </a:ext>
                </a:extLst>
              </a:tr>
              <a:tr h="1180818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38474"/>
                  </a:ext>
                </a:extLst>
              </a:tr>
            </a:tbl>
          </a:graphicData>
        </a:graphic>
      </p:graphicFrame>
      <p:sp>
        <p:nvSpPr>
          <p:cNvPr id="44" name="Retângulo 43">
            <a:extLst>
              <a:ext uri="{FF2B5EF4-FFF2-40B4-BE49-F238E27FC236}">
                <a16:creationId xmlns:a16="http://schemas.microsoft.com/office/drawing/2014/main" id="{A2C0B74B-4A7F-044F-83C7-A80AB3CCBA19}"/>
              </a:ext>
            </a:extLst>
          </p:cNvPr>
          <p:cNvSpPr/>
          <p:nvPr/>
        </p:nvSpPr>
        <p:spPr>
          <a:xfrm>
            <a:off x="16678510" y="30870040"/>
            <a:ext cx="154096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/>
              <a:t>Resposta ao objetivo do estudo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498EB57B-C863-CD40-9E8D-CD1B974A3C09}"/>
              </a:ext>
            </a:extLst>
          </p:cNvPr>
          <p:cNvSpPr txBox="1"/>
          <p:nvPr/>
        </p:nvSpPr>
        <p:spPr>
          <a:xfrm>
            <a:off x="2349911" y="2821510"/>
            <a:ext cx="3960441" cy="2308324"/>
          </a:xfrm>
          <a:prstGeom prst="rect">
            <a:avLst/>
          </a:prstGeom>
          <a:solidFill>
            <a:srgbClr val="31296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chemeClr val="bg1"/>
                </a:solidFill>
              </a:rPr>
              <a:t>LOGO DO EVENTO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234</Words>
  <Application>Microsoft Macintosh PowerPoint</Application>
  <PresentationFormat>Personalizar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Administrador</dc:creator>
  <cp:lastModifiedBy>Plínio Ramos</cp:lastModifiedBy>
  <cp:revision>34</cp:revision>
  <dcterms:created xsi:type="dcterms:W3CDTF">2009-10-29T18:36:58Z</dcterms:created>
  <dcterms:modified xsi:type="dcterms:W3CDTF">2020-09-29T18:23:10Z</dcterms:modified>
</cp:coreProperties>
</file>